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C1796A-F0D0-454C-93C8-0B9EF51485B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43AE36-2242-4483-9D54-3DD2BFD0AB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cells and tissues that recognize and attack foreign substances in the body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Noninfectious Disease</a:t>
            </a:r>
            <a:r>
              <a:rPr lang="en-US" dirty="0" smtClean="0"/>
              <a:t>: Cannot be spread from one individual to another</a:t>
            </a:r>
          </a:p>
          <a:p>
            <a:r>
              <a:rPr lang="en-US" b="1" u="sng" dirty="0" smtClean="0"/>
              <a:t>Infectious Disease: </a:t>
            </a:r>
            <a:r>
              <a:rPr lang="en-US" dirty="0" smtClean="0"/>
              <a:t>Caused by a pathogen and can be spread from one individual to another</a:t>
            </a:r>
          </a:p>
          <a:p>
            <a:r>
              <a:rPr lang="en-US" b="1" u="sng" dirty="0" smtClean="0"/>
              <a:t>Pathogen: </a:t>
            </a:r>
            <a:r>
              <a:rPr lang="en-US" dirty="0" smtClean="0"/>
              <a:t>A microorganism, a virus, or a protein that causes a disease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</a:t>
            </a:r>
          </a:p>
          <a:p>
            <a:r>
              <a:rPr lang="en-US" dirty="0" smtClean="0"/>
              <a:t>Contaminated Objects</a:t>
            </a:r>
          </a:p>
          <a:p>
            <a:r>
              <a:rPr lang="en-US" dirty="0" smtClean="0"/>
              <a:t>Person to person</a:t>
            </a:r>
          </a:p>
          <a:p>
            <a:r>
              <a:rPr lang="en-US" dirty="0" smtClean="0"/>
              <a:t>Animals</a:t>
            </a:r>
          </a:p>
          <a:p>
            <a:r>
              <a:rPr lang="en-US" dirty="0" smtClean="0"/>
              <a:t>Food and Water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Pathogens in their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Pasteurization</a:t>
            </a:r>
          </a:p>
          <a:p>
            <a:r>
              <a:rPr lang="en-US" dirty="0" smtClean="0"/>
              <a:t>Vaccines &amp; Immunity</a:t>
            </a:r>
          </a:p>
          <a:p>
            <a:r>
              <a:rPr lang="en-US" dirty="0" smtClean="0"/>
              <a:t>Antibiotics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Immunity: </a:t>
            </a:r>
            <a:r>
              <a:rPr lang="en-US" dirty="0" smtClean="0"/>
              <a:t>The ability to resist or to recover from an infectious disease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of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Macrophages: </a:t>
            </a:r>
            <a:r>
              <a:rPr lang="en-US" dirty="0" smtClean="0"/>
              <a:t>Engulfs pathogens and other materials</a:t>
            </a:r>
          </a:p>
          <a:p>
            <a:r>
              <a:rPr lang="en-US" b="1" u="sng" dirty="0" smtClean="0"/>
              <a:t>T cell</a:t>
            </a:r>
            <a:r>
              <a:rPr lang="en-US" dirty="0" smtClean="0"/>
              <a:t>: Coordinates the immune system and attacks many infected cells</a:t>
            </a:r>
          </a:p>
          <a:p>
            <a:r>
              <a:rPr lang="en-US" b="1" u="sng" dirty="0" smtClean="0"/>
              <a:t>B cell</a:t>
            </a:r>
            <a:r>
              <a:rPr lang="en-US" dirty="0" smtClean="0"/>
              <a:t>: A white blood cell that makes antibodies</a:t>
            </a:r>
          </a:p>
          <a:p>
            <a:r>
              <a:rPr lang="en-US" b="1" u="sng" dirty="0" smtClean="0"/>
              <a:t>Antibody</a:t>
            </a:r>
            <a:r>
              <a:rPr lang="en-US" dirty="0" smtClean="0"/>
              <a:t>: A protein made by B cells that binds to a specific antigen.</a:t>
            </a:r>
          </a:p>
          <a:p>
            <a:r>
              <a:rPr lang="en-US" b="1" u="sng" dirty="0" smtClean="0"/>
              <a:t>Antigen</a:t>
            </a:r>
            <a:r>
              <a:rPr lang="en-US" dirty="0" smtClean="0"/>
              <a:t>: Substances that stimulate an immune response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 cell that responds to an antigen more strongly when the body is </a:t>
            </a:r>
            <a:r>
              <a:rPr lang="en-US" dirty="0" err="1" smtClean="0"/>
              <a:t>reinfected</a:t>
            </a:r>
            <a:r>
              <a:rPr lang="en-US" dirty="0" smtClean="0"/>
              <a:t> with an antigen than it does during its first encounter with the antigen.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Fevers of a couple degrees help immune cells reproduce and help your body fight infections</a:t>
            </a:r>
          </a:p>
          <a:p>
            <a:endParaRPr lang="en-US" dirty="0" smtClean="0"/>
          </a:p>
          <a:p>
            <a:r>
              <a:rPr lang="en-US" dirty="0" smtClean="0"/>
              <a:t>Fevers more than a couple degrees can be dangerous however.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to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uFill>
                  <a:solidFill>
                    <a:srgbClr val="FF0000"/>
                  </a:solidFill>
                </a:uFill>
              </a:rPr>
              <a:t>Allergies</a:t>
            </a:r>
            <a:r>
              <a:rPr lang="en-US" dirty="0" smtClean="0"/>
              <a:t> </a:t>
            </a:r>
            <a:r>
              <a:rPr lang="en-US" dirty="0" smtClean="0"/>
              <a:t>(When the </a:t>
            </a:r>
            <a:r>
              <a:rPr lang="en-US" dirty="0" smtClean="0">
                <a:solidFill>
                  <a:srgbClr val="FF0000"/>
                </a:solidFill>
              </a:rPr>
              <a:t>immune system overreacts to antigens that are not dangerous to the body.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u="sng" dirty="0" smtClean="0"/>
              <a:t>Autoimmune diseases </a:t>
            </a:r>
            <a:r>
              <a:rPr lang="en-US" dirty="0" smtClean="0"/>
              <a:t>(A disease in which the </a:t>
            </a:r>
            <a:r>
              <a:rPr lang="en-US" dirty="0" smtClean="0">
                <a:solidFill>
                  <a:srgbClr val="FF0000"/>
                </a:solidFill>
              </a:rPr>
              <a:t>immune system attacks the organism’s own cells; </a:t>
            </a:r>
            <a:r>
              <a:rPr lang="en-US" i="1" u="sng" dirty="0" smtClean="0">
                <a:solidFill>
                  <a:srgbClr val="FF0000"/>
                </a:solidFill>
              </a:rPr>
              <a:t>ex: rheumatoid arthritis, diabetes, multiple sclerosis</a:t>
            </a:r>
            <a:r>
              <a:rPr lang="en-US" i="1" u="sng" dirty="0" smtClean="0"/>
              <a:t>)</a:t>
            </a:r>
          </a:p>
          <a:p>
            <a:r>
              <a:rPr lang="en-US" b="1" u="sng" dirty="0" smtClean="0"/>
              <a:t>Cancer</a:t>
            </a:r>
            <a:r>
              <a:rPr lang="en-US" dirty="0" smtClean="0"/>
              <a:t> </a:t>
            </a:r>
            <a:r>
              <a:rPr lang="en-US" i="1" u="sng" dirty="0" smtClean="0"/>
              <a:t>(</a:t>
            </a:r>
            <a:r>
              <a:rPr lang="en-US" i="1" u="sng" dirty="0" smtClean="0">
                <a:solidFill>
                  <a:srgbClr val="FF0000"/>
                </a:solidFill>
              </a:rPr>
              <a:t>A disease in which the cells begin dividing at an uncontrolled rate and become invasive)</a:t>
            </a:r>
          </a:p>
          <a:p>
            <a:r>
              <a:rPr lang="en-US" b="1" u="sng" dirty="0" smtClean="0"/>
              <a:t>AIDS</a:t>
            </a:r>
            <a:r>
              <a:rPr lang="en-US" dirty="0" smtClean="0"/>
              <a:t> (acquired immune deficiency </a:t>
            </a:r>
            <a:r>
              <a:rPr lang="en-US" dirty="0" smtClean="0"/>
              <a:t>syndrome); </a:t>
            </a:r>
            <a:r>
              <a:rPr lang="en-US" dirty="0" smtClean="0">
                <a:solidFill>
                  <a:srgbClr val="FF0000"/>
                </a:solidFill>
              </a:rPr>
              <a:t>When HIV</a:t>
            </a:r>
            <a:r>
              <a:rPr lang="en-US" dirty="0" smtClean="0"/>
              <a:t> (human immunodeficiency virus) </a:t>
            </a:r>
            <a:r>
              <a:rPr lang="en-US" dirty="0" smtClean="0">
                <a:solidFill>
                  <a:srgbClr val="FF0000"/>
                </a:solidFill>
              </a:rPr>
              <a:t>kills helper T cells.</a:t>
            </a:r>
            <a:r>
              <a:rPr lang="en-US" dirty="0" smtClean="0"/>
              <a:t>  People </a:t>
            </a:r>
            <a:r>
              <a:rPr lang="en-US" dirty="0" smtClean="0"/>
              <a:t>with AIDS rarely die from </a:t>
            </a:r>
            <a:r>
              <a:rPr lang="en-US" dirty="0" smtClean="0"/>
              <a:t>AIDS </a:t>
            </a:r>
            <a:r>
              <a:rPr lang="en-US" dirty="0" smtClean="0"/>
              <a:t>itself, rather from other diseases they cant fight off)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315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Immune System</vt:lpstr>
      <vt:lpstr>Causes of Disease</vt:lpstr>
      <vt:lpstr>Pathways to Pathogens</vt:lpstr>
      <vt:lpstr>Putting Pathogens in their place</vt:lpstr>
      <vt:lpstr>Cells of the Immune System</vt:lpstr>
      <vt:lpstr>Memory B Cells</vt:lpstr>
      <vt:lpstr>Fevers</vt:lpstr>
      <vt:lpstr>Challenges to the Immune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mfcsd</dc:creator>
  <cp:lastModifiedBy>mfcsd</cp:lastModifiedBy>
  <cp:revision>15</cp:revision>
  <dcterms:created xsi:type="dcterms:W3CDTF">2014-09-15T12:19:23Z</dcterms:created>
  <dcterms:modified xsi:type="dcterms:W3CDTF">2014-09-29T12:42:05Z</dcterms:modified>
</cp:coreProperties>
</file>